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71" r:id="rId14"/>
    <p:sldId id="270"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8C1D42-DCF8-4833-AD30-6DD507D6E839}" v="201" dt="2022-05-20T04:15:53.097"/>
    <p1510:client id="{44E101B0-9A38-4DE6-B1AF-9ECA35D2A22C}" v="37" dt="2022-05-20T05:15:48.9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5E09F4A-128C-4C87-BF1A-1EB6D57E0512}" type="datetimeFigureOut">
              <a:rPr lang="en-US" smtClean="0"/>
              <a:t>8/20/2022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D0FAE-71C3-42F4-AAD3-3E2603D63C2E}" type="slidenum">
              <a:rPr lang="en-US" smtClean="0"/>
              <a:t>‹#›</a:t>
            </a:fld>
            <a:endParaRPr lang="en-US"/>
          </a:p>
        </p:txBody>
      </p:sp>
    </p:spTree>
    <p:extLst>
      <p:ext uri="{BB962C8B-B14F-4D97-AF65-F5344CB8AC3E}">
        <p14:creationId xmlns:p14="http://schemas.microsoft.com/office/powerpoint/2010/main" val="3134212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2" name="Date Placeholder 1"/>
          <p:cNvSpPr>
            <a:spLocks noGrp="1"/>
          </p:cNvSpPr>
          <p:nvPr>
            <p:ph type="dt" sz="half" idx="10"/>
          </p:nvPr>
        </p:nvSpPr>
        <p:spPr/>
        <p:txBody>
          <a:bodyPr/>
          <a:lstStyle/>
          <a:p>
            <a:fld id="{15E09F4A-128C-4C87-BF1A-1EB6D57E0512}" type="datetimeFigureOut">
              <a:rPr lang="en-US" smtClean="0"/>
              <a:t>8/20/2022</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DFDD0FAE-71C3-42F4-AAD3-3E2603D63C2E}" type="slidenum">
              <a:rPr lang="en-US" smtClean="0"/>
              <a:t>‹#›</a:t>
            </a:fld>
            <a:endParaRPr lang="en-US"/>
          </a:p>
        </p:txBody>
      </p:sp>
    </p:spTree>
    <p:extLst>
      <p:ext uri="{BB962C8B-B14F-4D97-AF65-F5344CB8AC3E}">
        <p14:creationId xmlns:p14="http://schemas.microsoft.com/office/powerpoint/2010/main" val="3036715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5E09F4A-128C-4C87-BF1A-1EB6D57E0512}" type="datetimeFigureOut">
              <a:rPr lang="en-US" smtClean="0"/>
              <a:t>8/20/2022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DD0FAE-71C3-42F4-AAD3-3E2603D63C2E}" type="slidenum">
              <a:rPr lang="en-US" smtClean="0"/>
              <a:t>‹#›</a:t>
            </a:fld>
            <a:endParaRPr lang="en-US"/>
          </a:p>
        </p:txBody>
      </p:sp>
    </p:spTree>
    <p:extLst>
      <p:ext uri="{BB962C8B-B14F-4D97-AF65-F5344CB8AC3E}">
        <p14:creationId xmlns:p14="http://schemas.microsoft.com/office/powerpoint/2010/main" val="2822110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5E09F4A-128C-4C87-BF1A-1EB6D57E0512}" type="datetimeFigureOut">
              <a:rPr lang="en-US" smtClean="0"/>
              <a:t>8/20/2022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DFDD0FAE-71C3-42F4-AAD3-3E2603D63C2E}" type="slidenum">
              <a:rPr lang="en-US" smtClean="0"/>
              <a:t>‹#›</a:t>
            </a:fld>
            <a:endParaRPr lang="en-US"/>
          </a:p>
        </p:txBody>
      </p:sp>
    </p:spTree>
    <p:extLst>
      <p:ext uri="{BB962C8B-B14F-4D97-AF65-F5344CB8AC3E}">
        <p14:creationId xmlns:p14="http://schemas.microsoft.com/office/powerpoint/2010/main" val="1075137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5E09F4A-128C-4C87-BF1A-1EB6D57E0512}" type="datetimeFigureOut">
              <a:rPr lang="en-US" smtClean="0"/>
              <a:t>8/20/2022</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DFDD0FAE-71C3-42F4-AAD3-3E2603D63C2E}" type="slidenum">
              <a:rPr lang="en-US" smtClean="0"/>
              <a:t>‹#›</a:t>
            </a:fld>
            <a:endParaRPr lang="en-US"/>
          </a:p>
        </p:txBody>
      </p:sp>
    </p:spTree>
    <p:extLst>
      <p:ext uri="{BB962C8B-B14F-4D97-AF65-F5344CB8AC3E}">
        <p14:creationId xmlns:p14="http://schemas.microsoft.com/office/powerpoint/2010/main" val="2733579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E09F4A-128C-4C87-BF1A-1EB6D57E0512}" type="datetimeFigureOut">
              <a:rPr lang="en-US" smtClean="0"/>
              <a:t>8/20/2022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DD0FAE-71C3-42F4-AAD3-3E2603D63C2E}" type="slidenum">
              <a:rPr lang="en-US" smtClean="0"/>
              <a:t>‹#›</a:t>
            </a:fld>
            <a:endParaRPr lang="en-US"/>
          </a:p>
        </p:txBody>
      </p:sp>
    </p:spTree>
    <p:extLst>
      <p:ext uri="{BB962C8B-B14F-4D97-AF65-F5344CB8AC3E}">
        <p14:creationId xmlns:p14="http://schemas.microsoft.com/office/powerpoint/2010/main" val="2167354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E09F4A-128C-4C87-BF1A-1EB6D57E0512}" type="datetimeFigureOut">
              <a:rPr lang="en-US" smtClean="0"/>
              <a:t>8/20/2022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DD0FAE-71C3-42F4-AAD3-3E2603D63C2E}" type="slidenum">
              <a:rPr lang="en-US" smtClean="0"/>
              <a:t>‹#›</a:t>
            </a:fld>
            <a:endParaRPr lang="en-US"/>
          </a:p>
        </p:txBody>
      </p:sp>
    </p:spTree>
    <p:extLst>
      <p:ext uri="{BB962C8B-B14F-4D97-AF65-F5344CB8AC3E}">
        <p14:creationId xmlns:p14="http://schemas.microsoft.com/office/powerpoint/2010/main" val="3340827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Blue Nile Falls - Wikipedia">
            <a:extLst>
              <a:ext uri="{FF2B5EF4-FFF2-40B4-BE49-F238E27FC236}">
                <a16:creationId xmlns:a16="http://schemas.microsoft.com/office/drawing/2014/main" id="{D0D6619C-43A9-032B-D65A-EB4B429AEBCC}"/>
              </a:ext>
            </a:extLst>
          </p:cNvPr>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l="-220" t="7960" r="-4" b="5814"/>
          <a:stretch/>
        </p:blipFill>
        <p:spPr bwMode="auto">
          <a:xfrm>
            <a:off x="-185016" y="0"/>
            <a:ext cx="12608129" cy="698269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CAEA5097-6A26-8675-6B24-85CD10A06487}"/>
              </a:ext>
            </a:extLst>
          </p:cNvPr>
          <p:cNvSpPr/>
          <p:nvPr userDrawn="1"/>
        </p:nvSpPr>
        <p:spPr>
          <a:xfrm>
            <a:off x="-175491" y="-1"/>
            <a:ext cx="12608129" cy="6982691"/>
          </a:xfrm>
          <a:prstGeom prst="rect">
            <a:avLst/>
          </a:prstGeom>
          <a:gradFill flip="none" rotWithShape="1">
            <a:gsLst>
              <a:gs pos="60000">
                <a:schemeClr val="bg1">
                  <a:alpha val="90000"/>
                </a:schemeClr>
              </a:gs>
              <a:gs pos="5000">
                <a:schemeClr val="accent1">
                  <a:lumMod val="5000"/>
                  <a:lumOff val="95000"/>
                  <a:alpha val="95000"/>
                </a:schemeClr>
              </a:gs>
              <a:gs pos="80000">
                <a:schemeClr val="bg1">
                  <a:alpha val="80000"/>
                </a:schemeClr>
              </a:gs>
              <a:gs pos="99000">
                <a:schemeClr val="bg1">
                  <a:alpha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 y="723899"/>
            <a:ext cx="3443590" cy="61210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619083" y="723900"/>
            <a:ext cx="8565778" cy="5562600"/>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9385849" y="6484648"/>
            <a:ext cx="1268085" cy="365125"/>
          </a:xfrm>
          <a:prstGeom prst="rect">
            <a:avLst/>
          </a:prstGeom>
        </p:spPr>
        <p:txBody>
          <a:bodyPr vert="horz" lIns="91440" tIns="45720" rIns="91440" bIns="45720" rtlCol="0" anchor="ctr"/>
          <a:lstStyle>
            <a:lvl1pPr algn="l">
              <a:defRPr sz="1100">
                <a:solidFill>
                  <a:schemeClr val="tx1"/>
                </a:solidFill>
              </a:defRPr>
            </a:lvl1pPr>
          </a:lstStyle>
          <a:p>
            <a:fld id="{15E09F4A-128C-4C87-BF1A-1EB6D57E0512}" type="datetimeFigureOut">
              <a:rPr lang="en-US" smtClean="0"/>
              <a:pPr/>
              <a:t>8/20/2022</a:t>
            </a:fld>
            <a:endParaRPr lang="en-US" dirty="0"/>
          </a:p>
        </p:txBody>
      </p:sp>
      <p:sp>
        <p:nvSpPr>
          <p:cNvPr id="5" name="Footer Placeholder 4"/>
          <p:cNvSpPr>
            <a:spLocks noGrp="1"/>
          </p:cNvSpPr>
          <p:nvPr>
            <p:ph type="ftr" sz="quarter" idx="3"/>
          </p:nvPr>
        </p:nvSpPr>
        <p:spPr>
          <a:xfrm>
            <a:off x="3464807" y="6480175"/>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53934" y="6479834"/>
            <a:ext cx="1530927" cy="365125"/>
          </a:xfrm>
          <a:prstGeom prst="rect">
            <a:avLst/>
          </a:prstGeom>
        </p:spPr>
        <p:txBody>
          <a:bodyPr vert="horz" lIns="91440" tIns="45720" rIns="91440" bIns="45720" rtlCol="0" anchor="ctr"/>
          <a:lstStyle>
            <a:lvl1pPr algn="r">
              <a:defRPr sz="1200" b="1">
                <a:solidFill>
                  <a:schemeClr val="tx1"/>
                </a:solidFill>
              </a:defRPr>
            </a:lvl1pPr>
          </a:lstStyle>
          <a:p>
            <a:fld id="{DFDD0FAE-71C3-42F4-AAD3-3E2603D63C2E}" type="slidenum">
              <a:rPr lang="en-US" smtClean="0"/>
              <a:pPr/>
              <a:t>‹#›</a:t>
            </a:fld>
            <a:endParaRPr lang="en-US" dirty="0"/>
          </a:p>
        </p:txBody>
      </p:sp>
      <p:pic>
        <p:nvPicPr>
          <p:cNvPr id="10" name="Picture 9" descr="Logo&#10;&#10;Description automatically generated">
            <a:extLst>
              <a:ext uri="{FF2B5EF4-FFF2-40B4-BE49-F238E27FC236}">
                <a16:creationId xmlns:a16="http://schemas.microsoft.com/office/drawing/2014/main" id="{53C1503C-CEA5-7C08-2B8D-2A8A56F4C96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12597" y="5014346"/>
            <a:ext cx="1931839" cy="1431921"/>
          </a:xfrm>
          <a:prstGeom prst="rect">
            <a:avLst/>
          </a:prstGeom>
        </p:spPr>
      </p:pic>
    </p:spTree>
    <p:extLst>
      <p:ext uri="{BB962C8B-B14F-4D97-AF65-F5344CB8AC3E}">
        <p14:creationId xmlns:p14="http://schemas.microsoft.com/office/powerpoint/2010/main" val="2251645156"/>
      </p:ext>
    </p:extLst>
  </p:cSld>
  <p:clrMap bg1="lt1" tx1="dk1" bg2="lt2" tx2="dk2" accent1="accent1" accent2="accent2" accent3="accent3" accent4="accent4" accent5="accent5" accent6="accent6" hlink="hlink" folHlink="folHlink"/>
  <p:sldLayoutIdLst>
    <p:sldLayoutId id="2147483662" r:id="rId1"/>
    <p:sldLayoutId id="2147483666" r:id="rId2"/>
    <p:sldLayoutId id="2147483667" r:id="rId3"/>
    <p:sldLayoutId id="2147483668" r:id="rId4"/>
    <p:sldLayoutId id="2147483669" r:id="rId5"/>
    <p:sldLayoutId id="2147483670" r:id="rId6"/>
    <p:sldLayoutId id="2147483671" r:id="rId7"/>
  </p:sldLayoutIdLst>
  <p:txStyles>
    <p:titleStyle>
      <a:lvl1pPr algn="l" defTabSz="914400" rtl="0" eaLnBrk="1" latinLnBrk="0" hangingPunct="1">
        <a:lnSpc>
          <a:spcPct val="90000"/>
        </a:lnSpc>
        <a:spcBef>
          <a:spcPct val="0"/>
        </a:spcBef>
        <a:buNone/>
        <a:defRPr sz="3600" b="1" kern="1200" spc="-60" baseline="0">
          <a:solidFill>
            <a:srgbClr val="FFFFFF"/>
          </a:solidFill>
          <a:latin typeface="Arial" panose="020B0604020202020204" pitchFamily="34" charset="0"/>
          <a:ea typeface="+mj-ea"/>
          <a:cs typeface="Arial" panose="020B0604020202020204" pitchFamily="34" charset="0"/>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60" userDrawn="1">
          <p15:clr>
            <a:srgbClr val="F26B43"/>
          </p15:clr>
        </p15:guide>
        <p15:guide id="3" orient="horz" pos="120" userDrawn="1">
          <p15:clr>
            <a:srgbClr val="F26B43"/>
          </p15:clr>
        </p15:guide>
        <p15:guide id="4" orient="horz" pos="4320" userDrawn="1">
          <p15:clr>
            <a:srgbClr val="F26B43"/>
          </p15:clr>
        </p15:guide>
        <p15:guide id="5" userDrawn="1">
          <p15:clr>
            <a:srgbClr val="F26B43"/>
          </p15:clr>
        </p15:guide>
        <p15:guide id="6" pos="7680" userDrawn="1">
          <p15:clr>
            <a:srgbClr val="F26B43"/>
          </p15:clr>
        </p15:guide>
        <p15:guide id="7" orient="horz" pos="45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E997B7F5-5743-148D-84BB-D2E5E30F99FD}"/>
              </a:ext>
            </a:extLst>
          </p:cNvPr>
          <p:cNvSpPr>
            <a:spLocks noChangeArrowheads="1"/>
          </p:cNvSpPr>
          <p:nvPr/>
        </p:nvSpPr>
        <p:spPr bwMode="auto">
          <a:xfrm rot="10800000" flipV="1">
            <a:off x="3243566" y="2805661"/>
            <a:ext cx="865936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en-US" altLang="en-US" sz="4000" b="1" dirty="0">
                <a:cs typeface="Arial" panose="020B0604020202020204" pitchFamily="34" charset="0"/>
              </a:rPr>
              <a:t>POLY ALUMNI NETWORK (PAN)</a:t>
            </a:r>
          </a:p>
        </p:txBody>
      </p:sp>
      <p:sp>
        <p:nvSpPr>
          <p:cNvPr id="5" name="TextBox 4">
            <a:extLst>
              <a:ext uri="{FF2B5EF4-FFF2-40B4-BE49-F238E27FC236}">
                <a16:creationId xmlns:a16="http://schemas.microsoft.com/office/drawing/2014/main" id="{8E39D650-E5AC-0171-E676-665AD73BF248}"/>
              </a:ext>
            </a:extLst>
          </p:cNvPr>
          <p:cNvSpPr txBox="1"/>
          <p:nvPr/>
        </p:nvSpPr>
        <p:spPr>
          <a:xfrm>
            <a:off x="5594498" y="3502002"/>
            <a:ext cx="6308436" cy="369332"/>
          </a:xfrm>
          <a:prstGeom prst="rect">
            <a:avLst/>
          </a:prstGeom>
          <a:noFill/>
        </p:spPr>
        <p:txBody>
          <a:bodyPr wrap="square">
            <a:spAutoFit/>
          </a:bodyPr>
          <a:lstStyle/>
          <a:p>
            <a:r>
              <a:rPr lang="en-US" sz="1800" b="1" i="1" dirty="0">
                <a:solidFill>
                  <a:srgbClr val="FF0000"/>
                </a:solidFill>
              </a:rPr>
              <a:t>From Friendship To National Impact </a:t>
            </a:r>
            <a:endParaRPr lang="en-MY" sz="1800" b="1" i="1" dirty="0">
              <a:solidFill>
                <a:srgbClr val="FF0000"/>
              </a:solidFill>
            </a:endParaRPr>
          </a:p>
        </p:txBody>
      </p:sp>
      <p:sp>
        <p:nvSpPr>
          <p:cNvPr id="7" name="Rectangle 1">
            <a:extLst>
              <a:ext uri="{FF2B5EF4-FFF2-40B4-BE49-F238E27FC236}">
                <a16:creationId xmlns:a16="http://schemas.microsoft.com/office/drawing/2014/main" id="{EF7260BE-A17D-25D1-3762-EE66ABA51117}"/>
              </a:ext>
            </a:extLst>
          </p:cNvPr>
          <p:cNvSpPr>
            <a:spLocks noChangeArrowheads="1"/>
          </p:cNvSpPr>
          <p:nvPr/>
        </p:nvSpPr>
        <p:spPr bwMode="auto">
          <a:xfrm rot="10800000" flipV="1">
            <a:off x="5307893" y="4009835"/>
            <a:ext cx="41686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en-US" altLang="en-US" sz="2000" b="1" dirty="0">
                <a:cs typeface="Arial" panose="020B0604020202020204" pitchFamily="34" charset="0"/>
              </a:rPr>
              <a:t>1</a:t>
            </a:r>
            <a:r>
              <a:rPr lang="en-US" altLang="en-US" sz="2000" b="1" baseline="30000" dirty="0">
                <a:cs typeface="Arial" panose="020B0604020202020204" pitchFamily="34" charset="0"/>
              </a:rPr>
              <a:t>st</a:t>
            </a:r>
            <a:r>
              <a:rPr lang="en-US" altLang="en-US" sz="2000" b="1" dirty="0">
                <a:cs typeface="Arial" panose="020B0604020202020204" pitchFamily="34" charset="0"/>
              </a:rPr>
              <a:t> Anniversary, May 21, 2022</a:t>
            </a:r>
          </a:p>
        </p:txBody>
      </p:sp>
      <p:sp>
        <p:nvSpPr>
          <p:cNvPr id="8" name="Rectangle 1">
            <a:extLst>
              <a:ext uri="{FF2B5EF4-FFF2-40B4-BE49-F238E27FC236}">
                <a16:creationId xmlns:a16="http://schemas.microsoft.com/office/drawing/2014/main" id="{56E88C08-BCCF-72C7-0045-6F3BF7845114}"/>
              </a:ext>
            </a:extLst>
          </p:cNvPr>
          <p:cNvSpPr>
            <a:spLocks noChangeArrowheads="1"/>
          </p:cNvSpPr>
          <p:nvPr/>
        </p:nvSpPr>
        <p:spPr bwMode="auto">
          <a:xfrm rot="10800000" flipV="1">
            <a:off x="5307893" y="4348392"/>
            <a:ext cx="41686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en-US" altLang="en-US" sz="2000" b="1" dirty="0">
                <a:cs typeface="Arial" panose="020B0604020202020204" pitchFamily="34" charset="0"/>
              </a:rPr>
              <a:t>Maryland, USA</a:t>
            </a:r>
          </a:p>
        </p:txBody>
      </p:sp>
      <p:pic>
        <p:nvPicPr>
          <p:cNvPr id="9" name="Picture 8">
            <a:extLst>
              <a:ext uri="{FF2B5EF4-FFF2-40B4-BE49-F238E27FC236}">
                <a16:creationId xmlns:a16="http://schemas.microsoft.com/office/drawing/2014/main" id="{F9FF331A-DB3B-7629-96F0-BC8199483363}"/>
              </a:ext>
            </a:extLst>
          </p:cNvPr>
          <p:cNvPicPr>
            <a:picLocks noChangeAspect="1"/>
          </p:cNvPicPr>
          <p:nvPr/>
        </p:nvPicPr>
        <p:blipFill>
          <a:blip r:embed="rId2"/>
          <a:stretch>
            <a:fillRect/>
          </a:stretch>
        </p:blipFill>
        <p:spPr>
          <a:xfrm>
            <a:off x="10088871" y="4949046"/>
            <a:ext cx="1814064" cy="1814064"/>
          </a:xfrm>
          <a:prstGeom prst="rect">
            <a:avLst/>
          </a:prstGeom>
        </p:spPr>
      </p:pic>
    </p:spTree>
    <p:extLst>
      <p:ext uri="{BB962C8B-B14F-4D97-AF65-F5344CB8AC3E}">
        <p14:creationId xmlns:p14="http://schemas.microsoft.com/office/powerpoint/2010/main" val="1262583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95ADF-8AAF-B7AC-5217-20CE792C4EB3}"/>
              </a:ext>
            </a:extLst>
          </p:cNvPr>
          <p:cNvSpPr>
            <a:spLocks noGrp="1"/>
          </p:cNvSpPr>
          <p:nvPr>
            <p:ph type="title"/>
          </p:nvPr>
        </p:nvSpPr>
        <p:spPr/>
        <p:txBody>
          <a:bodyPr/>
          <a:lstStyle/>
          <a:p>
            <a:pPr algn="ctr"/>
            <a:r>
              <a:rPr lang="en-US" dirty="0"/>
              <a:t>How it all started</a:t>
            </a:r>
          </a:p>
        </p:txBody>
      </p:sp>
      <p:sp>
        <p:nvSpPr>
          <p:cNvPr id="3" name="Rectangle 2">
            <a:extLst>
              <a:ext uri="{FF2B5EF4-FFF2-40B4-BE49-F238E27FC236}">
                <a16:creationId xmlns:a16="http://schemas.microsoft.com/office/drawing/2014/main" id="{FC27EBD4-6ED8-DA20-ABD2-863B645B60CC}"/>
              </a:ext>
            </a:extLst>
          </p:cNvPr>
          <p:cNvSpPr/>
          <p:nvPr/>
        </p:nvSpPr>
        <p:spPr>
          <a:xfrm>
            <a:off x="4063208" y="1123837"/>
            <a:ext cx="7098432" cy="3890489"/>
          </a:xfrm>
          <a:prstGeom prst="rect">
            <a:avLst/>
          </a:prstGeom>
        </p:spPr>
        <p:txBody>
          <a:bodyPr wrap="square">
            <a:spAutoFit/>
          </a:bodyPr>
          <a:lstStyle/>
          <a:p>
            <a:pPr marL="514350" indent="-285750" algn="just">
              <a:lnSpc>
                <a:spcPct val="150000"/>
              </a:lnSpc>
              <a:spcAft>
                <a:spcPts val="0"/>
              </a:spcAft>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The idea was initiated during the death of our beloved brother </a:t>
            </a:r>
            <a:r>
              <a:rPr lang="en-US" sz="2000" b="1" dirty="0" err="1">
                <a:solidFill>
                  <a:schemeClr val="tx1"/>
                </a:solidFill>
                <a:latin typeface="Arial" panose="020B0604020202020204" pitchFamily="34" charset="0"/>
                <a:ea typeface="Times New Roman" panose="02020603050405020304" pitchFamily="18" charset="0"/>
                <a:cs typeface="Arial" panose="020B0604020202020204" pitchFamily="34" charset="0"/>
              </a:rPr>
              <a:t>Tesfahun</a:t>
            </a: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a:t>
            </a:r>
          </a:p>
          <a:p>
            <a:pPr marL="514350" indent="-285750" algn="just">
              <a:lnSpc>
                <a:spcPct val="150000"/>
              </a:lnSpc>
              <a:spcAft>
                <a:spcPts val="0"/>
              </a:spcAft>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 Poly Alumni Network (PAN) is an association established by the former and current students of Bahir Dar Institute of Technology</a:t>
            </a:r>
          </a:p>
          <a:p>
            <a:pPr marL="514350" indent="-285750" algn="just">
              <a:lnSpc>
                <a:spcPct val="150000"/>
              </a:lnSpc>
              <a:spcAft>
                <a:spcPts val="0"/>
              </a:spcAft>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PAN always remember Engineer </a:t>
            </a:r>
            <a:r>
              <a:rPr lang="en-US" sz="2000" b="1" dirty="0" err="1">
                <a:solidFill>
                  <a:schemeClr val="tx1"/>
                </a:solidFill>
                <a:latin typeface="Arial" panose="020B0604020202020204" pitchFamily="34" charset="0"/>
                <a:ea typeface="Times New Roman" panose="02020603050405020304" pitchFamily="18" charset="0"/>
                <a:cs typeface="Arial" panose="020B0604020202020204" pitchFamily="34" charset="0"/>
              </a:rPr>
              <a:t>Tesfahun</a:t>
            </a: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 , </a:t>
            </a:r>
            <a:r>
              <a:rPr lang="en-US" sz="2000" b="1" dirty="0" err="1">
                <a:solidFill>
                  <a:schemeClr val="tx1"/>
                </a:solidFill>
                <a:latin typeface="Arial" panose="020B0604020202020204" pitchFamily="34" charset="0"/>
                <a:ea typeface="Times New Roman" panose="02020603050405020304" pitchFamily="18" charset="0"/>
                <a:cs typeface="Arial" panose="020B0604020202020204" pitchFamily="34" charset="0"/>
              </a:rPr>
              <a:t>Tagel</a:t>
            </a: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 Ephrem and </a:t>
            </a:r>
            <a:r>
              <a:rPr lang="en-US" sz="2000" b="1" dirty="0" err="1">
                <a:solidFill>
                  <a:schemeClr val="tx1"/>
                </a:solidFill>
                <a:latin typeface="Arial" panose="020B0604020202020204" pitchFamily="34" charset="0"/>
                <a:ea typeface="Times New Roman" panose="02020603050405020304" pitchFamily="18" charset="0"/>
                <a:cs typeface="Arial" panose="020B0604020202020204" pitchFamily="34" charset="0"/>
              </a:rPr>
              <a:t>Kefyalew</a:t>
            </a: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 as a founding member of PAN. </a:t>
            </a:r>
          </a:p>
          <a:p>
            <a:pPr marL="228600" algn="just">
              <a:lnSpc>
                <a:spcPct val="150000"/>
              </a:lnSpc>
              <a:spcAft>
                <a:spcPts val="0"/>
              </a:spcAft>
            </a:pPr>
            <a:endParaRPr lang="en-US" sz="2800" b="1" dirty="0">
              <a:solidFill>
                <a:srgbClr val="0000FF"/>
              </a:solidFill>
              <a:latin typeface="Arial" panose="020B0604020202020204" pitchFamily="34" charset="0"/>
              <a:ea typeface="Times New Roman" panose="02020603050405020304" pitchFamily="18" charset="0"/>
              <a:cs typeface="Arial" panose="020B0604020202020204" pitchFamily="34" charset="0"/>
            </a:endParaRPr>
          </a:p>
        </p:txBody>
      </p:sp>
      <p:pic>
        <p:nvPicPr>
          <p:cNvPr id="4" name="Picture 3">
            <a:extLst>
              <a:ext uri="{FF2B5EF4-FFF2-40B4-BE49-F238E27FC236}">
                <a16:creationId xmlns:a16="http://schemas.microsoft.com/office/drawing/2014/main" id="{02355EA8-72C2-A305-FBAB-EDEDD4E93A28}"/>
              </a:ext>
            </a:extLst>
          </p:cNvPr>
          <p:cNvPicPr>
            <a:picLocks noChangeAspect="1"/>
          </p:cNvPicPr>
          <p:nvPr/>
        </p:nvPicPr>
        <p:blipFill>
          <a:blip r:embed="rId2"/>
          <a:stretch>
            <a:fillRect/>
          </a:stretch>
        </p:blipFill>
        <p:spPr>
          <a:xfrm>
            <a:off x="4587722" y="4510428"/>
            <a:ext cx="1814821" cy="2063189"/>
          </a:xfrm>
          <a:prstGeom prst="rect">
            <a:avLst/>
          </a:prstGeom>
        </p:spPr>
      </p:pic>
      <p:pic>
        <p:nvPicPr>
          <p:cNvPr id="5" name="Picture 4">
            <a:extLst>
              <a:ext uri="{FF2B5EF4-FFF2-40B4-BE49-F238E27FC236}">
                <a16:creationId xmlns:a16="http://schemas.microsoft.com/office/drawing/2014/main" id="{B7A05DDA-1F81-0A85-90C1-33E383D785D1}"/>
              </a:ext>
            </a:extLst>
          </p:cNvPr>
          <p:cNvPicPr>
            <a:picLocks noChangeAspect="1"/>
          </p:cNvPicPr>
          <p:nvPr/>
        </p:nvPicPr>
        <p:blipFill rotWithShape="1">
          <a:blip r:embed="rId3"/>
          <a:srcRect l="46382" t="20070" r="36776" b="63364"/>
          <a:stretch/>
        </p:blipFill>
        <p:spPr>
          <a:xfrm>
            <a:off x="6754026" y="4449912"/>
            <a:ext cx="1814821" cy="2123705"/>
          </a:xfrm>
          <a:prstGeom prst="rect">
            <a:avLst/>
          </a:prstGeom>
        </p:spPr>
      </p:pic>
      <p:pic>
        <p:nvPicPr>
          <p:cNvPr id="7" name="Picture 6">
            <a:extLst>
              <a:ext uri="{FF2B5EF4-FFF2-40B4-BE49-F238E27FC236}">
                <a16:creationId xmlns:a16="http://schemas.microsoft.com/office/drawing/2014/main" id="{394ED4A0-7108-FCC7-9780-B2B68672106A}"/>
              </a:ext>
            </a:extLst>
          </p:cNvPr>
          <p:cNvPicPr>
            <a:picLocks noChangeAspect="1"/>
          </p:cNvPicPr>
          <p:nvPr/>
        </p:nvPicPr>
        <p:blipFill rotWithShape="1">
          <a:blip r:embed="rId4"/>
          <a:srcRect l="22393" r="23955"/>
          <a:stretch/>
        </p:blipFill>
        <p:spPr>
          <a:xfrm>
            <a:off x="8920330" y="4483031"/>
            <a:ext cx="1971578" cy="2074327"/>
          </a:xfrm>
          <a:prstGeom prst="rect">
            <a:avLst/>
          </a:prstGeom>
        </p:spPr>
      </p:pic>
    </p:spTree>
    <p:extLst>
      <p:ext uri="{BB962C8B-B14F-4D97-AF65-F5344CB8AC3E}">
        <p14:creationId xmlns:p14="http://schemas.microsoft.com/office/powerpoint/2010/main" val="2565494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AF7E4-3D4E-19B9-DF80-9E07E1C0986E}"/>
              </a:ext>
            </a:extLst>
          </p:cNvPr>
          <p:cNvSpPr>
            <a:spLocks noGrp="1"/>
          </p:cNvSpPr>
          <p:nvPr>
            <p:ph type="title"/>
          </p:nvPr>
        </p:nvSpPr>
        <p:spPr/>
        <p:txBody>
          <a:bodyPr/>
          <a:lstStyle/>
          <a:p>
            <a:r>
              <a:rPr lang="en-US" dirty="0"/>
              <a:t>Registered in USA as Non-Profit</a:t>
            </a:r>
          </a:p>
        </p:txBody>
      </p:sp>
      <p:pic>
        <p:nvPicPr>
          <p:cNvPr id="3" name="Picture 2">
            <a:extLst>
              <a:ext uri="{FF2B5EF4-FFF2-40B4-BE49-F238E27FC236}">
                <a16:creationId xmlns:a16="http://schemas.microsoft.com/office/drawing/2014/main" id="{6CC360AD-5E68-9C9E-7AE1-6F0371E4EF79}"/>
              </a:ext>
            </a:extLst>
          </p:cNvPr>
          <p:cNvPicPr>
            <a:picLocks noChangeAspect="1"/>
          </p:cNvPicPr>
          <p:nvPr/>
        </p:nvPicPr>
        <p:blipFill rotWithShape="1">
          <a:blip r:embed="rId2"/>
          <a:srcRect r="4798"/>
          <a:stretch/>
        </p:blipFill>
        <p:spPr>
          <a:xfrm>
            <a:off x="3867912" y="2066924"/>
            <a:ext cx="3434308" cy="3887372"/>
          </a:xfrm>
          <a:prstGeom prst="rect">
            <a:avLst/>
          </a:prstGeom>
          <a:ln w="57150">
            <a:solidFill>
              <a:srgbClr val="FF0000"/>
            </a:solidFill>
          </a:ln>
        </p:spPr>
      </p:pic>
      <p:pic>
        <p:nvPicPr>
          <p:cNvPr id="4" name="Picture 3">
            <a:extLst>
              <a:ext uri="{FF2B5EF4-FFF2-40B4-BE49-F238E27FC236}">
                <a16:creationId xmlns:a16="http://schemas.microsoft.com/office/drawing/2014/main" id="{61F7AEC8-293C-8E79-BD6A-28A2405DF530}"/>
              </a:ext>
            </a:extLst>
          </p:cNvPr>
          <p:cNvPicPr>
            <a:picLocks noChangeAspect="1"/>
          </p:cNvPicPr>
          <p:nvPr/>
        </p:nvPicPr>
        <p:blipFill>
          <a:blip r:embed="rId3"/>
          <a:stretch>
            <a:fillRect/>
          </a:stretch>
        </p:blipFill>
        <p:spPr>
          <a:xfrm>
            <a:off x="7818462" y="2066924"/>
            <a:ext cx="3474721" cy="3887372"/>
          </a:xfrm>
          <a:prstGeom prst="rect">
            <a:avLst/>
          </a:prstGeom>
          <a:ln w="57150">
            <a:solidFill>
              <a:srgbClr val="FF0000"/>
            </a:solidFill>
          </a:ln>
        </p:spPr>
      </p:pic>
    </p:spTree>
    <p:extLst>
      <p:ext uri="{BB962C8B-B14F-4D97-AF65-F5344CB8AC3E}">
        <p14:creationId xmlns:p14="http://schemas.microsoft.com/office/powerpoint/2010/main" val="2032783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6798A-18ED-5859-BE61-277228DB7830}"/>
              </a:ext>
            </a:extLst>
          </p:cNvPr>
          <p:cNvSpPr>
            <a:spLocks noGrp="1"/>
          </p:cNvSpPr>
          <p:nvPr>
            <p:ph type="title"/>
          </p:nvPr>
        </p:nvSpPr>
        <p:spPr/>
        <p:txBody>
          <a:bodyPr/>
          <a:lstStyle/>
          <a:p>
            <a:pPr algn="ctr"/>
            <a:r>
              <a:rPr lang="en-US" dirty="0"/>
              <a:t>Mission </a:t>
            </a:r>
            <a:br>
              <a:rPr lang="en-US" dirty="0"/>
            </a:br>
            <a:r>
              <a:rPr lang="en-US" dirty="0"/>
              <a:t>and </a:t>
            </a:r>
            <a:br>
              <a:rPr lang="en-US" dirty="0"/>
            </a:br>
            <a:r>
              <a:rPr lang="en-US" dirty="0"/>
              <a:t>Vision</a:t>
            </a:r>
          </a:p>
        </p:txBody>
      </p:sp>
      <p:sp>
        <p:nvSpPr>
          <p:cNvPr id="3" name="Rectangle 2">
            <a:extLst>
              <a:ext uri="{FF2B5EF4-FFF2-40B4-BE49-F238E27FC236}">
                <a16:creationId xmlns:a16="http://schemas.microsoft.com/office/drawing/2014/main" id="{B05CDBF2-869C-3DFB-01E4-89E1188F15C6}"/>
              </a:ext>
            </a:extLst>
          </p:cNvPr>
          <p:cNvSpPr/>
          <p:nvPr/>
        </p:nvSpPr>
        <p:spPr>
          <a:xfrm>
            <a:off x="3640514" y="632132"/>
            <a:ext cx="7347742" cy="5275483"/>
          </a:xfrm>
          <a:prstGeom prst="rect">
            <a:avLst/>
          </a:prstGeom>
        </p:spPr>
        <p:txBody>
          <a:bodyPr wrap="square">
            <a:spAutoFit/>
          </a:bodyPr>
          <a:lstStyle/>
          <a:p>
            <a:pPr marL="514350" indent="-285750" algn="just">
              <a:lnSpc>
                <a:spcPct val="150000"/>
              </a:lnSpc>
              <a:spcAft>
                <a:spcPts val="0"/>
              </a:spcAft>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The vision of PAN is to create a </a:t>
            </a:r>
            <a:r>
              <a:rPr lang="en-US" sz="2000" b="1" dirty="0">
                <a:solidFill>
                  <a:srgbClr val="FF0000"/>
                </a:solidFill>
                <a:latin typeface="Arial" panose="020B0604020202020204" pitchFamily="34" charset="0"/>
                <a:ea typeface="Times New Roman" panose="02020603050405020304" pitchFamily="18" charset="0"/>
                <a:cs typeface="Arial" panose="020B0604020202020204" pitchFamily="34" charset="0"/>
              </a:rPr>
              <a:t>united and strong alumni association</a:t>
            </a: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 that will bring </a:t>
            </a:r>
            <a:r>
              <a:rPr lang="en-US" sz="2000" b="1" dirty="0">
                <a:solidFill>
                  <a:srgbClr val="FF0000"/>
                </a:solidFill>
                <a:latin typeface="Arial" panose="020B0604020202020204" pitchFamily="34" charset="0"/>
                <a:ea typeface="Times New Roman" panose="02020603050405020304" pitchFamily="18" charset="0"/>
                <a:cs typeface="Arial" panose="020B0604020202020204" pitchFamily="34" charset="0"/>
              </a:rPr>
              <a:t>continuous positive impact</a:t>
            </a: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 to Ethiopian institutions and communities</a:t>
            </a:r>
          </a:p>
          <a:p>
            <a:pPr marL="514350" indent="-285750" algn="just">
              <a:lnSpc>
                <a:spcPct val="150000"/>
              </a:lnSpc>
              <a:spcAft>
                <a:spcPts val="0"/>
              </a:spcAft>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The mission of PAN is </a:t>
            </a:r>
            <a:r>
              <a:rPr lang="en-US" sz="2000" b="1" dirty="0">
                <a:solidFill>
                  <a:srgbClr val="FF0000"/>
                </a:solidFill>
                <a:latin typeface="Arial" panose="020B0604020202020204" pitchFamily="34" charset="0"/>
                <a:ea typeface="Times New Roman" panose="02020603050405020304" pitchFamily="18" charset="0"/>
                <a:cs typeface="Arial" panose="020B0604020202020204" pitchFamily="34" charset="0"/>
              </a:rPr>
              <a:t>to engage all alumni and affiliates </a:t>
            </a: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across the globe to remain connected and share experience among members and contribute to the development of members, Ethiopian society and institutions through projects, professional service, research collaboration, education, mentorship, fund raising and trainings.</a:t>
            </a:r>
          </a:p>
          <a:p>
            <a:pPr marL="228600" algn="just">
              <a:lnSpc>
                <a:spcPct val="150000"/>
              </a:lnSpc>
              <a:spcAft>
                <a:spcPts val="0"/>
              </a:spcAft>
            </a:pPr>
            <a:endParaRPr lang="en-US" sz="2800" b="1" dirty="0">
              <a:solidFill>
                <a:srgbClr val="0000FF"/>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82450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63D6C-F8A4-4C12-CAF5-5DF33BDA9153}"/>
              </a:ext>
            </a:extLst>
          </p:cNvPr>
          <p:cNvSpPr>
            <a:spLocks noGrp="1"/>
          </p:cNvSpPr>
          <p:nvPr>
            <p:ph type="title"/>
          </p:nvPr>
        </p:nvSpPr>
        <p:spPr/>
        <p:txBody>
          <a:bodyPr/>
          <a:lstStyle/>
          <a:p>
            <a:r>
              <a:rPr lang="en-US" dirty="0"/>
              <a:t>Objectives</a:t>
            </a:r>
          </a:p>
        </p:txBody>
      </p:sp>
      <p:sp>
        <p:nvSpPr>
          <p:cNvPr id="3" name="Rectangle 2">
            <a:extLst>
              <a:ext uri="{FF2B5EF4-FFF2-40B4-BE49-F238E27FC236}">
                <a16:creationId xmlns:a16="http://schemas.microsoft.com/office/drawing/2014/main" id="{5BFF52CE-6AB9-876F-10BC-4E3A3EDAB039}"/>
              </a:ext>
            </a:extLst>
          </p:cNvPr>
          <p:cNvSpPr/>
          <p:nvPr/>
        </p:nvSpPr>
        <p:spPr>
          <a:xfrm>
            <a:off x="3818736" y="543531"/>
            <a:ext cx="8120345" cy="6198813"/>
          </a:xfrm>
          <a:prstGeom prst="rect">
            <a:avLst/>
          </a:prstGeom>
        </p:spPr>
        <p:txBody>
          <a:bodyPr wrap="square">
            <a:spAutoFit/>
          </a:bodyPr>
          <a:lstStyle/>
          <a:p>
            <a:pPr marL="342900" lvl="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Foster a strong </a:t>
            </a:r>
            <a:r>
              <a:rPr lang="en-US" sz="2000" b="1" dirty="0">
                <a:solidFill>
                  <a:srgbClr val="FF0000"/>
                </a:solidFill>
                <a:latin typeface="Arial" panose="020B0604020202020204" pitchFamily="34" charset="0"/>
                <a:ea typeface="Times New Roman" panose="02020603050405020304" pitchFamily="18" charset="0"/>
                <a:cs typeface="Arial" panose="020B0604020202020204" pitchFamily="34" charset="0"/>
              </a:rPr>
              <a:t>relationship and cooperation </a:t>
            </a: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among  members </a:t>
            </a:r>
          </a:p>
          <a:p>
            <a:pPr marL="342900" lvl="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Provide </a:t>
            </a:r>
            <a:r>
              <a:rPr lang="en-US" sz="2000" b="1" dirty="0">
                <a:solidFill>
                  <a:srgbClr val="FF0000"/>
                </a:solidFill>
                <a:latin typeface="Arial" panose="020B0604020202020204" pitchFamily="34" charset="0"/>
                <a:ea typeface="Times New Roman" panose="02020603050405020304" pitchFamily="18" charset="0"/>
                <a:cs typeface="Arial" panose="020B0604020202020204" pitchFamily="34" charset="0"/>
              </a:rPr>
              <a:t>technical support and information </a:t>
            </a: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to alumni </a:t>
            </a:r>
          </a:p>
          <a:p>
            <a:pPr marL="342900" lvl="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Support community and projects through professional , volunteer and possible financial aids </a:t>
            </a:r>
          </a:p>
          <a:p>
            <a:pPr marL="342900" indent="-342900" algn="just">
              <a:lnSpc>
                <a:spcPct val="150000"/>
              </a:lnSpc>
              <a:buFont typeface="Arial" panose="020B0604020202020204" pitchFamily="34" charset="0"/>
              <a:buChar char="•"/>
            </a:pPr>
            <a:r>
              <a:rPr lang="en-MY"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Provide </a:t>
            </a:r>
            <a:r>
              <a:rPr lang="en-MY" sz="2000" b="1" dirty="0">
                <a:solidFill>
                  <a:srgbClr val="FF0000"/>
                </a:solidFill>
                <a:latin typeface="Arial" panose="020B0604020202020204" pitchFamily="34" charset="0"/>
                <a:ea typeface="Times New Roman" panose="02020603050405020304" pitchFamily="18" charset="0"/>
                <a:cs typeface="Arial" panose="020B0604020202020204" pitchFamily="34" charset="0"/>
              </a:rPr>
              <a:t>knowledge and technology </a:t>
            </a:r>
            <a:r>
              <a:rPr lang="en-MY"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transfer through </a:t>
            </a:r>
            <a:r>
              <a:rPr lang="en-MY" sz="2000" b="1" dirty="0">
                <a:solidFill>
                  <a:srgbClr val="FF0000"/>
                </a:solidFill>
                <a:latin typeface="Arial" panose="020B0604020202020204" pitchFamily="34" charset="0"/>
                <a:ea typeface="Times New Roman" panose="02020603050405020304" pitchFamily="18" charset="0"/>
                <a:cs typeface="Arial" panose="020B0604020202020204" pitchFamily="34" charset="0"/>
              </a:rPr>
              <a:t>research, training and consultation.</a:t>
            </a:r>
          </a:p>
          <a:p>
            <a:pPr marL="342900" lvl="0" indent="-342900" algn="just">
              <a:lnSpc>
                <a:spcPct val="150000"/>
              </a:lnSpc>
              <a:buFont typeface="Arial" panose="020B0604020202020204" pitchFamily="34" charset="0"/>
              <a:buChar char="•"/>
            </a:pPr>
            <a:r>
              <a:rPr lang="en-MY" sz="2000" b="1" dirty="0">
                <a:solidFill>
                  <a:srgbClr val="FF0000"/>
                </a:solidFill>
                <a:latin typeface="Arial" panose="020B0604020202020204" pitchFamily="34" charset="0"/>
                <a:ea typeface="Times New Roman" panose="02020603050405020304" pitchFamily="18" charset="0"/>
                <a:cs typeface="Arial" panose="020B0604020202020204" pitchFamily="34" charset="0"/>
              </a:rPr>
              <a:t>Facilitate a collaboration </a:t>
            </a:r>
            <a:r>
              <a:rPr lang="en-MY"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among Ethiopian and other international institutions and professionals.</a:t>
            </a:r>
          </a:p>
          <a:p>
            <a:pPr marL="342900" indent="-342900" algn="just">
              <a:lnSpc>
                <a:spcPct val="150000"/>
              </a:lnSpc>
              <a:buFont typeface="Arial" panose="020B0604020202020204" pitchFamily="34" charset="0"/>
              <a:buChar char="•"/>
            </a:pPr>
            <a:r>
              <a:rPr lang="en-MY"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Provide possible </a:t>
            </a:r>
            <a:r>
              <a:rPr lang="en-MY" sz="2000" b="1" dirty="0">
                <a:solidFill>
                  <a:srgbClr val="FF0000"/>
                </a:solidFill>
                <a:latin typeface="Arial" panose="020B0604020202020204" pitchFamily="34" charset="0"/>
                <a:ea typeface="Times New Roman" panose="02020603050405020304" pitchFamily="18" charset="0"/>
                <a:cs typeface="Arial" panose="020B0604020202020204" pitchFamily="34" charset="0"/>
              </a:rPr>
              <a:t>financial support </a:t>
            </a:r>
            <a:r>
              <a:rPr lang="en-MY"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at the time of death of a member. </a:t>
            </a:r>
          </a:p>
          <a:p>
            <a:pPr marL="342900" indent="-342900" algn="just">
              <a:lnSpc>
                <a:spcPct val="150000"/>
              </a:lnSpc>
              <a:buFont typeface="Arial" panose="020B0604020202020204" pitchFamily="34" charset="0"/>
              <a:buChar char="•"/>
            </a:pPr>
            <a:r>
              <a:rPr lang="en-MY" sz="2000" b="1" dirty="0">
                <a:solidFill>
                  <a:srgbClr val="FF0000"/>
                </a:solidFill>
                <a:latin typeface="Arial" panose="020B0604020202020204" pitchFamily="34" charset="0"/>
                <a:ea typeface="Times New Roman" panose="02020603050405020304" pitchFamily="18" charset="0"/>
                <a:cs typeface="Arial" panose="020B0604020202020204" pitchFamily="34" charset="0"/>
              </a:rPr>
              <a:t>Facilitate</a:t>
            </a:r>
            <a:r>
              <a:rPr lang="en-MY"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 fund raising activities when a member facing </a:t>
            </a:r>
            <a:r>
              <a:rPr lang="en-MY" sz="2000" b="1" dirty="0">
                <a:solidFill>
                  <a:srgbClr val="FF0000"/>
                </a:solidFill>
                <a:latin typeface="Arial" panose="020B0604020202020204" pitchFamily="34" charset="0"/>
                <a:ea typeface="Times New Roman" panose="02020603050405020304" pitchFamily="18" charset="0"/>
                <a:cs typeface="Arial" panose="020B0604020202020204" pitchFamily="34" charset="0"/>
              </a:rPr>
              <a:t>economic hardship</a:t>
            </a:r>
            <a:r>
              <a:rPr lang="en-MY"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a:t>
            </a:r>
          </a:p>
          <a:p>
            <a:pPr marL="228600" algn="just">
              <a:lnSpc>
                <a:spcPct val="150000"/>
              </a:lnSpc>
              <a:spcAft>
                <a:spcPts val="0"/>
              </a:spcAft>
            </a:pPr>
            <a:endParaRPr lang="en-US" sz="2800" b="1" dirty="0">
              <a:solidFill>
                <a:srgbClr val="0000FF"/>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62508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5E733-3FA2-F005-374C-FB8906DD6EDF}"/>
              </a:ext>
            </a:extLst>
          </p:cNvPr>
          <p:cNvSpPr>
            <a:spLocks noGrp="1"/>
          </p:cNvSpPr>
          <p:nvPr>
            <p:ph type="title"/>
          </p:nvPr>
        </p:nvSpPr>
        <p:spPr/>
        <p:txBody>
          <a:bodyPr/>
          <a:lstStyle/>
          <a:p>
            <a:r>
              <a:rPr lang="en-US" dirty="0"/>
              <a:t>Strategic Framework</a:t>
            </a:r>
          </a:p>
        </p:txBody>
      </p:sp>
      <p:pic>
        <p:nvPicPr>
          <p:cNvPr id="3" name="Picture 2">
            <a:extLst>
              <a:ext uri="{FF2B5EF4-FFF2-40B4-BE49-F238E27FC236}">
                <a16:creationId xmlns:a16="http://schemas.microsoft.com/office/drawing/2014/main" id="{69E3A156-A569-4A6A-DF28-31199D099908}"/>
              </a:ext>
            </a:extLst>
          </p:cNvPr>
          <p:cNvPicPr>
            <a:picLocks noChangeAspect="1"/>
          </p:cNvPicPr>
          <p:nvPr/>
        </p:nvPicPr>
        <p:blipFill>
          <a:blip r:embed="rId2"/>
          <a:stretch>
            <a:fillRect/>
          </a:stretch>
        </p:blipFill>
        <p:spPr>
          <a:xfrm>
            <a:off x="3568071" y="739606"/>
            <a:ext cx="8616790" cy="5489922"/>
          </a:xfrm>
          <a:prstGeom prst="rect">
            <a:avLst/>
          </a:prstGeom>
        </p:spPr>
      </p:pic>
    </p:spTree>
    <p:extLst>
      <p:ext uri="{BB962C8B-B14F-4D97-AF65-F5344CB8AC3E}">
        <p14:creationId xmlns:p14="http://schemas.microsoft.com/office/powerpoint/2010/main" val="1353097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C69D-8D0B-C4B6-5FCC-BCC7A2223AE6}"/>
              </a:ext>
            </a:extLst>
          </p:cNvPr>
          <p:cNvSpPr>
            <a:spLocks noGrp="1"/>
          </p:cNvSpPr>
          <p:nvPr>
            <p:ph type="title"/>
          </p:nvPr>
        </p:nvSpPr>
        <p:spPr/>
        <p:txBody>
          <a:bodyPr/>
          <a:lstStyle/>
          <a:p>
            <a:r>
              <a:rPr lang="en-US" dirty="0"/>
              <a:t>ORG Chart</a:t>
            </a:r>
          </a:p>
        </p:txBody>
      </p:sp>
      <p:pic>
        <p:nvPicPr>
          <p:cNvPr id="3" name="Picture 2">
            <a:extLst>
              <a:ext uri="{FF2B5EF4-FFF2-40B4-BE49-F238E27FC236}">
                <a16:creationId xmlns:a16="http://schemas.microsoft.com/office/drawing/2014/main" id="{80D9128A-70F6-CB1D-FD8E-F779C949C344}"/>
              </a:ext>
            </a:extLst>
          </p:cNvPr>
          <p:cNvPicPr>
            <a:picLocks noChangeAspect="1"/>
          </p:cNvPicPr>
          <p:nvPr/>
        </p:nvPicPr>
        <p:blipFill>
          <a:blip r:embed="rId2"/>
          <a:stretch>
            <a:fillRect/>
          </a:stretch>
        </p:blipFill>
        <p:spPr>
          <a:xfrm>
            <a:off x="3610763" y="1238251"/>
            <a:ext cx="8400295" cy="3828224"/>
          </a:xfrm>
          <a:prstGeom prst="rect">
            <a:avLst/>
          </a:prstGeom>
        </p:spPr>
      </p:pic>
    </p:spTree>
    <p:extLst>
      <p:ext uri="{BB962C8B-B14F-4D97-AF65-F5344CB8AC3E}">
        <p14:creationId xmlns:p14="http://schemas.microsoft.com/office/powerpoint/2010/main" val="71009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C69D-8D0B-C4B6-5FCC-BCC7A2223AE6}"/>
              </a:ext>
            </a:extLst>
          </p:cNvPr>
          <p:cNvSpPr>
            <a:spLocks noGrp="1"/>
          </p:cNvSpPr>
          <p:nvPr>
            <p:ph type="title"/>
          </p:nvPr>
        </p:nvSpPr>
        <p:spPr/>
        <p:txBody>
          <a:bodyPr/>
          <a:lstStyle/>
          <a:p>
            <a:r>
              <a:rPr lang="en-US" dirty="0"/>
              <a:t>Activities Past One Year</a:t>
            </a:r>
          </a:p>
        </p:txBody>
      </p:sp>
      <p:sp>
        <p:nvSpPr>
          <p:cNvPr id="3" name="Rectangle 2">
            <a:extLst>
              <a:ext uri="{FF2B5EF4-FFF2-40B4-BE49-F238E27FC236}">
                <a16:creationId xmlns:a16="http://schemas.microsoft.com/office/drawing/2014/main" id="{EFFB783B-6E7B-A80F-7599-E09C45A781CA}"/>
              </a:ext>
            </a:extLst>
          </p:cNvPr>
          <p:cNvSpPr/>
          <p:nvPr/>
        </p:nvSpPr>
        <p:spPr>
          <a:xfrm>
            <a:off x="3850970" y="709271"/>
            <a:ext cx="7023270" cy="5748497"/>
          </a:xfrm>
          <a:prstGeom prst="rect">
            <a:avLst/>
          </a:prstGeom>
        </p:spPr>
        <p:txBody>
          <a:bodyPr wrap="square">
            <a:spAutoFit/>
          </a:bodyPr>
          <a:lstStyle/>
          <a:p>
            <a:pPr marL="342900" lvl="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The PAN committee prepared Bylaw</a:t>
            </a:r>
          </a:p>
          <a:p>
            <a:pPr marL="342900" lvl="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Registered as a Non-profit organization in USA </a:t>
            </a:r>
          </a:p>
          <a:p>
            <a:pPr marL="342900" lvl="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The committee managed to recruit 503 unofficial members in telegram  </a:t>
            </a:r>
          </a:p>
          <a:p>
            <a:pPr marL="342900" lvl="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Official Bank account opened in USA</a:t>
            </a:r>
          </a:p>
          <a:p>
            <a:pPr marL="342900" lvl="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PAN members heavily involved in financially supporting members during difficult times.  </a:t>
            </a:r>
          </a:p>
          <a:p>
            <a:pPr marL="342900" lvl="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PAN members participated to organize fund raising program  for Dina’s Transplant and also contributed significant amount of money </a:t>
            </a:r>
          </a:p>
          <a:p>
            <a:pPr marL="342900" lvl="0" indent="-342900" algn="just">
              <a:lnSpc>
                <a:spcPct val="150000"/>
              </a:lnSpc>
              <a:buFont typeface="Arial" panose="020B0604020202020204" pitchFamily="34" charset="0"/>
              <a:buChar char="•"/>
            </a:pPr>
            <a:endParaRPr lang="en-US" sz="2400" b="1" dirty="0">
              <a:solidFill>
                <a:srgbClr val="0000FF"/>
              </a:solidFill>
              <a:latin typeface="Arial" panose="020B0604020202020204" pitchFamily="34" charset="0"/>
              <a:ea typeface="Times New Roman" panose="02020603050405020304" pitchFamily="18" charset="0"/>
              <a:cs typeface="Arial" panose="020B0604020202020204" pitchFamily="34" charset="0"/>
            </a:endParaRPr>
          </a:p>
          <a:p>
            <a:pPr lvl="0" algn="just">
              <a:lnSpc>
                <a:spcPct val="150000"/>
              </a:lnSpc>
            </a:pPr>
            <a:r>
              <a:rPr lang="en-US" sz="2400" b="1" dirty="0">
                <a:solidFill>
                  <a:srgbClr val="0000FF"/>
                </a:solidFill>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1556576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C69D-8D0B-C4B6-5FCC-BCC7A2223AE6}"/>
              </a:ext>
            </a:extLst>
          </p:cNvPr>
          <p:cNvSpPr>
            <a:spLocks noGrp="1"/>
          </p:cNvSpPr>
          <p:nvPr>
            <p:ph type="title"/>
          </p:nvPr>
        </p:nvSpPr>
        <p:spPr/>
        <p:txBody>
          <a:bodyPr/>
          <a:lstStyle/>
          <a:p>
            <a:r>
              <a:rPr lang="en-US" dirty="0"/>
              <a:t>Activities Past One Year</a:t>
            </a:r>
          </a:p>
        </p:txBody>
      </p:sp>
      <p:sp>
        <p:nvSpPr>
          <p:cNvPr id="3" name="Rectangle 2">
            <a:extLst>
              <a:ext uri="{FF2B5EF4-FFF2-40B4-BE49-F238E27FC236}">
                <a16:creationId xmlns:a16="http://schemas.microsoft.com/office/drawing/2014/main" id="{1039D3F8-5BB7-CBD2-5A53-21236043B321}"/>
              </a:ext>
            </a:extLst>
          </p:cNvPr>
          <p:cNvSpPr/>
          <p:nvPr/>
        </p:nvSpPr>
        <p:spPr>
          <a:xfrm>
            <a:off x="3937235" y="726523"/>
            <a:ext cx="4320940" cy="4271169"/>
          </a:xfrm>
          <a:prstGeom prst="rect">
            <a:avLst/>
          </a:prstGeom>
        </p:spPr>
        <p:txBody>
          <a:bodyPr wrap="square">
            <a:spAutoFit/>
          </a:bodyPr>
          <a:lstStyle/>
          <a:p>
            <a:pPr marL="342900" lvl="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Created connection with Bahir Dar University officials to work together.</a:t>
            </a:r>
          </a:p>
          <a:p>
            <a:pPr marL="342900" lvl="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Started communication with former Polytechnic graduates</a:t>
            </a:r>
          </a:p>
          <a:p>
            <a:pPr marL="342900" lvl="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PAN’s Secretary, Dr. </a:t>
            </a:r>
            <a:r>
              <a:rPr lang="en-US" sz="2000" b="1" dirty="0" err="1">
                <a:solidFill>
                  <a:schemeClr val="tx1"/>
                </a:solidFill>
                <a:latin typeface="Arial" panose="020B0604020202020204" pitchFamily="34" charset="0"/>
                <a:ea typeface="Times New Roman" panose="02020603050405020304" pitchFamily="18" charset="0"/>
                <a:cs typeface="Arial" panose="020B0604020202020204" pitchFamily="34" charset="0"/>
              </a:rPr>
              <a:t>Melak</a:t>
            </a: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 held a workshop at Bahir Dar University </a:t>
            </a:r>
          </a:p>
          <a:p>
            <a:pPr lvl="0" algn="just">
              <a:lnSpc>
                <a:spcPct val="150000"/>
              </a:lnSpc>
            </a:pPr>
            <a:r>
              <a:rPr lang="en-US" sz="2400" b="1" dirty="0">
                <a:solidFill>
                  <a:srgbClr val="0000FF"/>
                </a:solidFill>
                <a:latin typeface="Arial" panose="020B0604020202020204" pitchFamily="34" charset="0"/>
                <a:ea typeface="Times New Roman" panose="02020603050405020304" pitchFamily="18" charset="0"/>
                <a:cs typeface="Arial" panose="020B0604020202020204" pitchFamily="34" charset="0"/>
              </a:rPr>
              <a:t> </a:t>
            </a:r>
          </a:p>
        </p:txBody>
      </p:sp>
      <p:pic>
        <p:nvPicPr>
          <p:cNvPr id="4" name="Picture 3" descr="A group of people sitting around a table&#10;&#10;Description automatically generated with medium confidence">
            <a:extLst>
              <a:ext uri="{FF2B5EF4-FFF2-40B4-BE49-F238E27FC236}">
                <a16:creationId xmlns:a16="http://schemas.microsoft.com/office/drawing/2014/main" id="{DF89DE74-A675-F96D-5CD4-55296F25FE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3066" y="2701584"/>
            <a:ext cx="3262487" cy="2281367"/>
          </a:xfrm>
          <a:prstGeom prst="rect">
            <a:avLst/>
          </a:prstGeom>
        </p:spPr>
      </p:pic>
      <p:pic>
        <p:nvPicPr>
          <p:cNvPr id="5" name="Picture 4">
            <a:extLst>
              <a:ext uri="{FF2B5EF4-FFF2-40B4-BE49-F238E27FC236}">
                <a16:creationId xmlns:a16="http://schemas.microsoft.com/office/drawing/2014/main" id="{46020738-4C3C-D674-F319-F93A1D978FFF}"/>
              </a:ext>
            </a:extLst>
          </p:cNvPr>
          <p:cNvPicPr>
            <a:picLocks noChangeAspect="1"/>
          </p:cNvPicPr>
          <p:nvPr/>
        </p:nvPicPr>
        <p:blipFill>
          <a:blip r:embed="rId3"/>
          <a:stretch>
            <a:fillRect/>
          </a:stretch>
        </p:blipFill>
        <p:spPr>
          <a:xfrm>
            <a:off x="8583065" y="4319222"/>
            <a:ext cx="3262487" cy="2176054"/>
          </a:xfrm>
          <a:prstGeom prst="rect">
            <a:avLst/>
          </a:prstGeom>
        </p:spPr>
      </p:pic>
      <p:pic>
        <p:nvPicPr>
          <p:cNvPr id="6" name="Picture 5">
            <a:extLst>
              <a:ext uri="{FF2B5EF4-FFF2-40B4-BE49-F238E27FC236}">
                <a16:creationId xmlns:a16="http://schemas.microsoft.com/office/drawing/2014/main" id="{13F9A431-854D-D70D-B25E-3B4A305A233F}"/>
              </a:ext>
            </a:extLst>
          </p:cNvPr>
          <p:cNvPicPr>
            <a:picLocks noChangeAspect="1"/>
          </p:cNvPicPr>
          <p:nvPr/>
        </p:nvPicPr>
        <p:blipFill>
          <a:blip r:embed="rId4"/>
          <a:stretch>
            <a:fillRect/>
          </a:stretch>
        </p:blipFill>
        <p:spPr>
          <a:xfrm>
            <a:off x="8583065" y="817917"/>
            <a:ext cx="3262487" cy="1833638"/>
          </a:xfrm>
          <a:prstGeom prst="rect">
            <a:avLst/>
          </a:prstGeom>
        </p:spPr>
      </p:pic>
    </p:spTree>
    <p:extLst>
      <p:ext uri="{BB962C8B-B14F-4D97-AF65-F5344CB8AC3E}">
        <p14:creationId xmlns:p14="http://schemas.microsoft.com/office/powerpoint/2010/main" val="2517867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C69D-8D0B-C4B6-5FCC-BCC7A2223AE6}"/>
              </a:ext>
            </a:extLst>
          </p:cNvPr>
          <p:cNvSpPr>
            <a:spLocks noGrp="1"/>
          </p:cNvSpPr>
          <p:nvPr>
            <p:ph type="title"/>
          </p:nvPr>
        </p:nvSpPr>
        <p:spPr/>
        <p:txBody>
          <a:bodyPr/>
          <a:lstStyle/>
          <a:p>
            <a:r>
              <a:rPr lang="en-US" dirty="0"/>
              <a:t>Challenges</a:t>
            </a:r>
          </a:p>
        </p:txBody>
      </p:sp>
      <p:sp>
        <p:nvSpPr>
          <p:cNvPr id="3" name="Rectangle 2">
            <a:extLst>
              <a:ext uri="{FF2B5EF4-FFF2-40B4-BE49-F238E27FC236}">
                <a16:creationId xmlns:a16="http://schemas.microsoft.com/office/drawing/2014/main" id="{E69EB0EC-BC7F-510E-2874-B28BC4BDDABF}"/>
              </a:ext>
            </a:extLst>
          </p:cNvPr>
          <p:cNvSpPr/>
          <p:nvPr/>
        </p:nvSpPr>
        <p:spPr>
          <a:xfrm>
            <a:off x="3937235" y="726523"/>
            <a:ext cx="7023270" cy="3440173"/>
          </a:xfrm>
          <a:prstGeom prst="rect">
            <a:avLst/>
          </a:prstGeom>
        </p:spPr>
        <p:txBody>
          <a:bodyPr wrap="square">
            <a:spAutoFit/>
          </a:bodyPr>
          <a:lstStyle/>
          <a:p>
            <a:pPr>
              <a:lnSpc>
                <a:spcPct val="150000"/>
              </a:lnSpc>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PAN was not able to move as expected due to  </a:t>
            </a:r>
          </a:p>
          <a:p>
            <a:pPr marL="285750" indent="-285750">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COVID-19 pandemic restrictions</a:t>
            </a:r>
          </a:p>
          <a:p>
            <a:pPr marL="285750" indent="-285750">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War in Northern parts of Ethiopia </a:t>
            </a:r>
          </a:p>
          <a:p>
            <a:pPr marL="285750" indent="-285750">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Not enough volunteers actively engaging in membership recruitment</a:t>
            </a:r>
          </a:p>
          <a:p>
            <a:pPr marL="342900" lvl="0" indent="-342900" algn="just">
              <a:lnSpc>
                <a:spcPct val="150000"/>
              </a:lnSpc>
              <a:buFont typeface="Arial" panose="020B0604020202020204" pitchFamily="34" charset="0"/>
              <a:buChar char="•"/>
            </a:pPr>
            <a:endParaRPr lang="en-US" sz="2400" b="1" dirty="0">
              <a:solidFill>
                <a:srgbClr val="0000FF"/>
              </a:solidFill>
              <a:latin typeface="Arial" panose="020B0604020202020204" pitchFamily="34" charset="0"/>
              <a:ea typeface="Times New Roman" panose="02020603050405020304" pitchFamily="18" charset="0"/>
              <a:cs typeface="Arial" panose="020B0604020202020204" pitchFamily="34" charset="0"/>
            </a:endParaRPr>
          </a:p>
          <a:p>
            <a:pPr lvl="0" algn="just">
              <a:lnSpc>
                <a:spcPct val="150000"/>
              </a:lnSpc>
            </a:pPr>
            <a:r>
              <a:rPr lang="en-US" sz="2400" b="1" dirty="0">
                <a:solidFill>
                  <a:srgbClr val="0000FF"/>
                </a:solidFill>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3569683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C69D-8D0B-C4B6-5FCC-BCC7A2223AE6}"/>
              </a:ext>
            </a:extLst>
          </p:cNvPr>
          <p:cNvSpPr>
            <a:spLocks noGrp="1"/>
          </p:cNvSpPr>
          <p:nvPr>
            <p:ph type="title"/>
          </p:nvPr>
        </p:nvSpPr>
        <p:spPr/>
        <p:txBody>
          <a:bodyPr/>
          <a:lstStyle/>
          <a:p>
            <a:r>
              <a:rPr lang="en-US" dirty="0"/>
              <a:t>Short Term Plan</a:t>
            </a:r>
          </a:p>
        </p:txBody>
      </p:sp>
      <p:sp>
        <p:nvSpPr>
          <p:cNvPr id="3" name="Rectangle 2">
            <a:extLst>
              <a:ext uri="{FF2B5EF4-FFF2-40B4-BE49-F238E27FC236}">
                <a16:creationId xmlns:a16="http://schemas.microsoft.com/office/drawing/2014/main" id="{FABA70B4-6035-D706-50AD-59E48B126C19}"/>
              </a:ext>
            </a:extLst>
          </p:cNvPr>
          <p:cNvSpPr/>
          <p:nvPr/>
        </p:nvSpPr>
        <p:spPr>
          <a:xfrm>
            <a:off x="3937235" y="726523"/>
            <a:ext cx="7023270" cy="6579493"/>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Register at least 1000 official members within 3 months  and collect annual registration fee. This will strengthen  financial capacity of the association </a:t>
            </a:r>
          </a:p>
          <a:p>
            <a:pPr marL="34290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Form General Assembly  </a:t>
            </a:r>
          </a:p>
          <a:p>
            <a:pPr marL="34290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Invite people to join telegram group- Expected number is 3000 members  for the coming 6 months </a:t>
            </a:r>
          </a:p>
          <a:p>
            <a:pPr marL="34290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Participate in the 60</a:t>
            </a:r>
            <a:r>
              <a:rPr lang="en-US" sz="2000" b="1" baseline="30000" dirty="0">
                <a:solidFill>
                  <a:schemeClr val="tx1"/>
                </a:solidFill>
                <a:latin typeface="Arial" panose="020B0604020202020204" pitchFamily="34" charset="0"/>
                <a:ea typeface="Times New Roman" panose="02020603050405020304" pitchFamily="18" charset="0"/>
                <a:cs typeface="Arial" panose="020B0604020202020204" pitchFamily="34" charset="0"/>
              </a:rPr>
              <a:t>th</a:t>
            </a: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 anniversary of Bahir Dar university. (Provide professional and financial support if possible ) </a:t>
            </a:r>
          </a:p>
          <a:p>
            <a:pPr marL="342900" indent="-342900" algn="just">
              <a:lnSpc>
                <a:spcPct val="150000"/>
              </a:lnSpc>
              <a:buFont typeface="Arial" panose="020B0604020202020204" pitchFamily="34" charset="0"/>
              <a:buChar char="•"/>
            </a:pPr>
            <a:r>
              <a:rPr lang="en-US" sz="2000" b="1" dirty="0">
                <a:solidFill>
                  <a:schemeClr val="tx1"/>
                </a:solidFill>
                <a:latin typeface="Arial" panose="020B0604020202020204" pitchFamily="34" charset="0"/>
                <a:ea typeface="Times New Roman" panose="02020603050405020304" pitchFamily="18" charset="0"/>
                <a:cs typeface="Arial" panose="020B0604020202020204" pitchFamily="34" charset="0"/>
              </a:rPr>
              <a:t>Sign MOU with former polytechnic graduate and Bahir Dar university  on what we can work on together.</a:t>
            </a:r>
          </a:p>
          <a:p>
            <a:pPr marL="342900" lvl="0" indent="-342900" algn="just">
              <a:lnSpc>
                <a:spcPct val="150000"/>
              </a:lnSpc>
              <a:buFont typeface="Arial" panose="020B0604020202020204" pitchFamily="34" charset="0"/>
              <a:buChar char="•"/>
            </a:pPr>
            <a:endParaRPr lang="en-US" sz="2000" b="1" dirty="0">
              <a:solidFill>
                <a:srgbClr val="0000FF"/>
              </a:solidFill>
              <a:latin typeface="Arial" panose="020B0604020202020204" pitchFamily="34" charset="0"/>
              <a:ea typeface="Times New Roman" panose="02020603050405020304" pitchFamily="18" charset="0"/>
              <a:cs typeface="Arial" panose="020B0604020202020204" pitchFamily="34" charset="0"/>
            </a:endParaRPr>
          </a:p>
          <a:p>
            <a:pPr lvl="0" algn="just">
              <a:lnSpc>
                <a:spcPct val="150000"/>
              </a:lnSpc>
            </a:pPr>
            <a:r>
              <a:rPr lang="en-US" sz="2400" b="1" dirty="0">
                <a:solidFill>
                  <a:srgbClr val="0000FF"/>
                </a:solidFill>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2475706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C69D-8D0B-C4B6-5FCC-BCC7A2223AE6}"/>
              </a:ext>
            </a:extLst>
          </p:cNvPr>
          <p:cNvSpPr>
            <a:spLocks noGrp="1"/>
          </p:cNvSpPr>
          <p:nvPr>
            <p:ph type="title"/>
          </p:nvPr>
        </p:nvSpPr>
        <p:spPr/>
        <p:txBody>
          <a:bodyPr/>
          <a:lstStyle/>
          <a:p>
            <a:r>
              <a:rPr lang="en-US" dirty="0"/>
              <a:t>Long Term Plan</a:t>
            </a:r>
          </a:p>
        </p:txBody>
      </p:sp>
      <p:sp>
        <p:nvSpPr>
          <p:cNvPr id="4" name="TextBox 3">
            <a:extLst>
              <a:ext uri="{FF2B5EF4-FFF2-40B4-BE49-F238E27FC236}">
                <a16:creationId xmlns:a16="http://schemas.microsoft.com/office/drawing/2014/main" id="{0B14EFEB-9F68-CB03-5CED-4AB0A367F45C}"/>
              </a:ext>
            </a:extLst>
          </p:cNvPr>
          <p:cNvSpPr txBox="1"/>
          <p:nvPr/>
        </p:nvSpPr>
        <p:spPr>
          <a:xfrm>
            <a:off x="3825814" y="623505"/>
            <a:ext cx="6305908" cy="372864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000" b="1" dirty="0">
                <a:latin typeface="Arial" panose="020B0604020202020204" pitchFamily="34" charset="0"/>
                <a:cs typeface="Arial" panose="020B0604020202020204" pitchFamily="34" charset="0"/>
              </a:rPr>
              <a:t>Support community and commercial Projects </a:t>
            </a:r>
          </a:p>
          <a:p>
            <a:pPr marL="342900" indent="-342900" algn="just">
              <a:lnSpc>
                <a:spcPct val="150000"/>
              </a:lnSpc>
              <a:buFont typeface="Arial" panose="020B0604020202020204" pitchFamily="34" charset="0"/>
              <a:buChar char="•"/>
            </a:pPr>
            <a:r>
              <a:rPr lang="en-US" sz="2000" b="1" dirty="0">
                <a:latin typeface="Arial" panose="020B0604020202020204" pitchFamily="34" charset="0"/>
                <a:cs typeface="Arial" panose="020B0604020202020204" pitchFamily="34" charset="0"/>
              </a:rPr>
              <a:t>Support students on scholarships </a:t>
            </a:r>
          </a:p>
          <a:p>
            <a:pPr marL="342900" indent="-342900" algn="just">
              <a:lnSpc>
                <a:spcPct val="150000"/>
              </a:lnSpc>
              <a:buFont typeface="Arial" panose="020B0604020202020204" pitchFamily="34" charset="0"/>
              <a:buChar char="•"/>
            </a:pPr>
            <a:r>
              <a:rPr lang="en-US" sz="2000" b="1" dirty="0">
                <a:latin typeface="Arial" panose="020B0604020202020204" pitchFamily="34" charset="0"/>
                <a:ea typeface="Times New Roman" panose="02020603050405020304" pitchFamily="18" charset="0"/>
                <a:cs typeface="Arial" panose="020B0604020202020204" pitchFamily="34" charset="0"/>
              </a:rPr>
              <a:t>Organize conferences and workshops </a:t>
            </a:r>
          </a:p>
          <a:p>
            <a:pPr marL="342900" indent="-342900" algn="just">
              <a:lnSpc>
                <a:spcPct val="150000"/>
              </a:lnSpc>
              <a:buFont typeface="Arial" panose="020B0604020202020204" pitchFamily="34" charset="0"/>
              <a:buChar char="•"/>
            </a:pPr>
            <a:r>
              <a:rPr lang="en-US" sz="2000" b="1" dirty="0">
                <a:latin typeface="Arial" panose="020B0604020202020204" pitchFamily="34" charset="0"/>
                <a:ea typeface="Times New Roman" panose="02020603050405020304" pitchFamily="18" charset="0"/>
                <a:cs typeface="Arial" panose="020B0604020202020204" pitchFamily="34" charset="0"/>
              </a:rPr>
              <a:t>Provide professional support in teaching and research </a:t>
            </a:r>
          </a:p>
          <a:p>
            <a:pPr marL="342900" indent="-342900" algn="just">
              <a:lnSpc>
                <a:spcPct val="150000"/>
              </a:lnSpc>
              <a:buFont typeface="Arial" panose="020B0604020202020204" pitchFamily="34" charset="0"/>
              <a:buChar char="•"/>
            </a:pPr>
            <a:r>
              <a:rPr lang="en-US" sz="2000" b="1" dirty="0">
                <a:latin typeface="Arial" panose="020B0604020202020204" pitchFamily="34" charset="0"/>
                <a:ea typeface="Times New Roman" panose="02020603050405020304" pitchFamily="18" charset="0"/>
                <a:cs typeface="Arial" panose="020B0604020202020204" pitchFamily="34" charset="0"/>
              </a:rPr>
              <a:t>Organize  trainings for members and Ethiopian universities to develop their skills </a:t>
            </a:r>
          </a:p>
          <a:p>
            <a:pPr marL="342900" indent="-342900" algn="just">
              <a:lnSpc>
                <a:spcPct val="150000"/>
              </a:lnSpc>
              <a:buFont typeface="Arial" panose="020B0604020202020204" pitchFamily="34" charset="0"/>
              <a:buChar char="•"/>
            </a:pPr>
            <a:r>
              <a:rPr lang="en-US" sz="2000" b="1" dirty="0">
                <a:latin typeface="Arial" panose="020B0604020202020204" pitchFamily="34" charset="0"/>
                <a:ea typeface="Times New Roman" panose="02020603050405020304" pitchFamily="18" charset="0"/>
                <a:cs typeface="Arial" panose="020B0604020202020204" pitchFamily="34" charset="0"/>
              </a:rPr>
              <a:t>Career development opportunities </a:t>
            </a:r>
          </a:p>
        </p:txBody>
      </p:sp>
    </p:spTree>
    <p:extLst>
      <p:ext uri="{BB962C8B-B14F-4D97-AF65-F5344CB8AC3E}">
        <p14:creationId xmlns:p14="http://schemas.microsoft.com/office/powerpoint/2010/main" val="186273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C69D-8D0B-C4B6-5FCC-BCC7A2223AE6}"/>
              </a:ext>
            </a:extLst>
          </p:cNvPr>
          <p:cNvSpPr>
            <a:spLocks noGrp="1"/>
          </p:cNvSpPr>
          <p:nvPr>
            <p:ph type="title"/>
          </p:nvPr>
        </p:nvSpPr>
        <p:spPr/>
        <p:txBody>
          <a:bodyPr/>
          <a:lstStyle/>
          <a:p>
            <a:r>
              <a:rPr lang="en-US" dirty="0"/>
              <a:t>Class of </a:t>
            </a:r>
            <a:br>
              <a:rPr lang="en-US" dirty="0"/>
            </a:br>
            <a:r>
              <a:rPr lang="en-US" dirty="0"/>
              <a:t>2001 E.C</a:t>
            </a:r>
            <a:br>
              <a:rPr lang="en-US" dirty="0"/>
            </a:br>
            <a:r>
              <a:rPr lang="en-US" dirty="0"/>
              <a:t>1993 E.C</a:t>
            </a:r>
            <a:br>
              <a:rPr lang="en-US" dirty="0"/>
            </a:br>
            <a:r>
              <a:rPr lang="en-US" dirty="0"/>
              <a:t>1994 E.C</a:t>
            </a:r>
            <a:br>
              <a:rPr lang="en-US" dirty="0"/>
            </a:br>
            <a:r>
              <a:rPr lang="en-US" dirty="0"/>
              <a:t>2006 E.C</a:t>
            </a:r>
          </a:p>
        </p:txBody>
      </p:sp>
      <p:pic>
        <p:nvPicPr>
          <p:cNvPr id="4" name="Picture 3">
            <a:extLst>
              <a:ext uri="{FF2B5EF4-FFF2-40B4-BE49-F238E27FC236}">
                <a16:creationId xmlns:a16="http://schemas.microsoft.com/office/drawing/2014/main" id="{47AFD4FF-A45B-4B71-4AF6-830391F71940}"/>
              </a:ext>
            </a:extLst>
          </p:cNvPr>
          <p:cNvPicPr>
            <a:picLocks noChangeAspect="1"/>
          </p:cNvPicPr>
          <p:nvPr/>
        </p:nvPicPr>
        <p:blipFill>
          <a:blip r:embed="rId2"/>
          <a:stretch>
            <a:fillRect/>
          </a:stretch>
        </p:blipFill>
        <p:spPr>
          <a:xfrm>
            <a:off x="3702296" y="3601938"/>
            <a:ext cx="4410230" cy="2909542"/>
          </a:xfrm>
          <a:prstGeom prst="rect">
            <a:avLst/>
          </a:prstGeom>
        </p:spPr>
      </p:pic>
      <p:pic>
        <p:nvPicPr>
          <p:cNvPr id="5" name="Picture 4">
            <a:extLst>
              <a:ext uri="{FF2B5EF4-FFF2-40B4-BE49-F238E27FC236}">
                <a16:creationId xmlns:a16="http://schemas.microsoft.com/office/drawing/2014/main" id="{2213FF72-8A57-E9C8-C224-D6F63E3EE28C}"/>
              </a:ext>
            </a:extLst>
          </p:cNvPr>
          <p:cNvPicPr>
            <a:picLocks noChangeAspect="1"/>
          </p:cNvPicPr>
          <p:nvPr/>
        </p:nvPicPr>
        <p:blipFill rotWithShape="1">
          <a:blip r:embed="rId3"/>
          <a:srcRect b="7175"/>
          <a:stretch/>
        </p:blipFill>
        <p:spPr>
          <a:xfrm>
            <a:off x="8291436" y="912302"/>
            <a:ext cx="3800258" cy="2484990"/>
          </a:xfrm>
          <a:prstGeom prst="rect">
            <a:avLst/>
          </a:prstGeom>
        </p:spPr>
      </p:pic>
      <p:pic>
        <p:nvPicPr>
          <p:cNvPr id="6" name="Picture 5">
            <a:extLst>
              <a:ext uri="{FF2B5EF4-FFF2-40B4-BE49-F238E27FC236}">
                <a16:creationId xmlns:a16="http://schemas.microsoft.com/office/drawing/2014/main" id="{26CDD5B1-EA83-4BA9-1196-47A46464AEA8}"/>
              </a:ext>
            </a:extLst>
          </p:cNvPr>
          <p:cNvPicPr>
            <a:picLocks noChangeAspect="1"/>
          </p:cNvPicPr>
          <p:nvPr/>
        </p:nvPicPr>
        <p:blipFill>
          <a:blip r:embed="rId4"/>
          <a:stretch>
            <a:fillRect/>
          </a:stretch>
        </p:blipFill>
        <p:spPr>
          <a:xfrm>
            <a:off x="8291435" y="3601938"/>
            <a:ext cx="3800259" cy="2850194"/>
          </a:xfrm>
          <a:prstGeom prst="rect">
            <a:avLst/>
          </a:prstGeom>
        </p:spPr>
      </p:pic>
      <p:pic>
        <p:nvPicPr>
          <p:cNvPr id="7" name="Picture 6">
            <a:extLst>
              <a:ext uri="{FF2B5EF4-FFF2-40B4-BE49-F238E27FC236}">
                <a16:creationId xmlns:a16="http://schemas.microsoft.com/office/drawing/2014/main" id="{1B031655-FBFC-6983-44C1-6F74CF1D0722}"/>
              </a:ext>
            </a:extLst>
          </p:cNvPr>
          <p:cNvPicPr>
            <a:picLocks noChangeAspect="1"/>
          </p:cNvPicPr>
          <p:nvPr/>
        </p:nvPicPr>
        <p:blipFill>
          <a:blip r:embed="rId5"/>
          <a:stretch>
            <a:fillRect/>
          </a:stretch>
        </p:blipFill>
        <p:spPr>
          <a:xfrm>
            <a:off x="3636309" y="912302"/>
            <a:ext cx="4476218" cy="2516698"/>
          </a:xfrm>
          <a:prstGeom prst="rect">
            <a:avLst/>
          </a:prstGeom>
        </p:spPr>
      </p:pic>
    </p:spTree>
    <p:extLst>
      <p:ext uri="{BB962C8B-B14F-4D97-AF65-F5344CB8AC3E}">
        <p14:creationId xmlns:p14="http://schemas.microsoft.com/office/powerpoint/2010/main" val="3837837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C69D-8D0B-C4B6-5FCC-BCC7A2223AE6}"/>
              </a:ext>
            </a:extLst>
          </p:cNvPr>
          <p:cNvSpPr>
            <a:spLocks noGrp="1"/>
          </p:cNvSpPr>
          <p:nvPr>
            <p:ph type="title"/>
          </p:nvPr>
        </p:nvSpPr>
        <p:spPr/>
        <p:txBody>
          <a:bodyPr/>
          <a:lstStyle/>
          <a:p>
            <a:r>
              <a:rPr lang="en-US" dirty="0"/>
              <a:t>Class of </a:t>
            </a:r>
            <a:br>
              <a:rPr lang="en-US" dirty="0"/>
            </a:br>
            <a:r>
              <a:rPr lang="en-US" dirty="0"/>
              <a:t>1995 E.C</a:t>
            </a:r>
            <a:br>
              <a:rPr lang="en-US" dirty="0"/>
            </a:br>
            <a:r>
              <a:rPr lang="en-US" dirty="0"/>
              <a:t>1999 E.C</a:t>
            </a:r>
          </a:p>
        </p:txBody>
      </p:sp>
      <p:pic>
        <p:nvPicPr>
          <p:cNvPr id="3" name="Picture 2">
            <a:extLst>
              <a:ext uri="{FF2B5EF4-FFF2-40B4-BE49-F238E27FC236}">
                <a16:creationId xmlns:a16="http://schemas.microsoft.com/office/drawing/2014/main" id="{B60C9651-9E47-6D3C-B11C-81F1ECAE293D}"/>
              </a:ext>
            </a:extLst>
          </p:cNvPr>
          <p:cNvPicPr>
            <a:picLocks noChangeAspect="1"/>
          </p:cNvPicPr>
          <p:nvPr/>
        </p:nvPicPr>
        <p:blipFill>
          <a:blip r:embed="rId2"/>
          <a:stretch>
            <a:fillRect/>
          </a:stretch>
        </p:blipFill>
        <p:spPr>
          <a:xfrm>
            <a:off x="7952648" y="709368"/>
            <a:ext cx="3722167" cy="2212763"/>
          </a:xfrm>
          <a:prstGeom prst="rect">
            <a:avLst/>
          </a:prstGeom>
        </p:spPr>
      </p:pic>
      <p:pic>
        <p:nvPicPr>
          <p:cNvPr id="4" name="Picture 3">
            <a:extLst>
              <a:ext uri="{FF2B5EF4-FFF2-40B4-BE49-F238E27FC236}">
                <a16:creationId xmlns:a16="http://schemas.microsoft.com/office/drawing/2014/main" id="{AD9F41BC-08B2-7AFF-271F-D64890CBD076}"/>
              </a:ext>
            </a:extLst>
          </p:cNvPr>
          <p:cNvPicPr>
            <a:picLocks noChangeAspect="1"/>
          </p:cNvPicPr>
          <p:nvPr/>
        </p:nvPicPr>
        <p:blipFill>
          <a:blip r:embed="rId3"/>
          <a:stretch>
            <a:fillRect/>
          </a:stretch>
        </p:blipFill>
        <p:spPr>
          <a:xfrm>
            <a:off x="7952648" y="2989223"/>
            <a:ext cx="3722167" cy="2092742"/>
          </a:xfrm>
          <a:prstGeom prst="rect">
            <a:avLst/>
          </a:prstGeom>
        </p:spPr>
      </p:pic>
      <p:pic>
        <p:nvPicPr>
          <p:cNvPr id="5" name="Picture 4">
            <a:extLst>
              <a:ext uri="{FF2B5EF4-FFF2-40B4-BE49-F238E27FC236}">
                <a16:creationId xmlns:a16="http://schemas.microsoft.com/office/drawing/2014/main" id="{BC63E230-C89D-E243-55E4-A1DB60D04225}"/>
              </a:ext>
            </a:extLst>
          </p:cNvPr>
          <p:cNvPicPr>
            <a:picLocks noChangeAspect="1"/>
          </p:cNvPicPr>
          <p:nvPr/>
        </p:nvPicPr>
        <p:blipFill>
          <a:blip r:embed="rId4"/>
          <a:stretch>
            <a:fillRect/>
          </a:stretch>
        </p:blipFill>
        <p:spPr>
          <a:xfrm>
            <a:off x="7952648" y="5149057"/>
            <a:ext cx="3722167" cy="1798161"/>
          </a:xfrm>
          <a:prstGeom prst="rect">
            <a:avLst/>
          </a:prstGeom>
        </p:spPr>
      </p:pic>
      <p:pic>
        <p:nvPicPr>
          <p:cNvPr id="6" name="Picture 5">
            <a:extLst>
              <a:ext uri="{FF2B5EF4-FFF2-40B4-BE49-F238E27FC236}">
                <a16:creationId xmlns:a16="http://schemas.microsoft.com/office/drawing/2014/main" id="{8B882DB6-C6AD-5C10-29EE-D85F4765AC25}"/>
              </a:ext>
            </a:extLst>
          </p:cNvPr>
          <p:cNvPicPr>
            <a:picLocks noChangeAspect="1"/>
          </p:cNvPicPr>
          <p:nvPr/>
        </p:nvPicPr>
        <p:blipFill>
          <a:blip r:embed="rId5"/>
          <a:stretch>
            <a:fillRect/>
          </a:stretch>
        </p:blipFill>
        <p:spPr>
          <a:xfrm>
            <a:off x="3535599" y="709368"/>
            <a:ext cx="4308909" cy="2805801"/>
          </a:xfrm>
          <a:prstGeom prst="rect">
            <a:avLst/>
          </a:prstGeom>
        </p:spPr>
      </p:pic>
      <p:pic>
        <p:nvPicPr>
          <p:cNvPr id="7" name="Picture 6">
            <a:extLst>
              <a:ext uri="{FF2B5EF4-FFF2-40B4-BE49-F238E27FC236}">
                <a16:creationId xmlns:a16="http://schemas.microsoft.com/office/drawing/2014/main" id="{A3672F6E-1CCD-DC92-A0B5-7064812EB0D3}"/>
              </a:ext>
            </a:extLst>
          </p:cNvPr>
          <p:cNvPicPr>
            <a:picLocks noChangeAspect="1"/>
          </p:cNvPicPr>
          <p:nvPr/>
        </p:nvPicPr>
        <p:blipFill>
          <a:blip r:embed="rId6"/>
          <a:stretch>
            <a:fillRect/>
          </a:stretch>
        </p:blipFill>
        <p:spPr>
          <a:xfrm>
            <a:off x="3535599" y="3796145"/>
            <a:ext cx="4319261" cy="2969492"/>
          </a:xfrm>
          <a:prstGeom prst="rect">
            <a:avLst/>
          </a:prstGeom>
        </p:spPr>
      </p:pic>
    </p:spTree>
    <p:extLst>
      <p:ext uri="{BB962C8B-B14F-4D97-AF65-F5344CB8AC3E}">
        <p14:creationId xmlns:p14="http://schemas.microsoft.com/office/powerpoint/2010/main" val="2604625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C69D-8D0B-C4B6-5FCC-BCC7A2223AE6}"/>
              </a:ext>
            </a:extLst>
          </p:cNvPr>
          <p:cNvSpPr>
            <a:spLocks noGrp="1"/>
          </p:cNvSpPr>
          <p:nvPr>
            <p:ph type="title"/>
          </p:nvPr>
        </p:nvSpPr>
        <p:spPr/>
        <p:txBody>
          <a:bodyPr/>
          <a:lstStyle/>
          <a:p>
            <a:r>
              <a:rPr lang="en-US" dirty="0"/>
              <a:t>Conclusion</a:t>
            </a:r>
          </a:p>
        </p:txBody>
      </p:sp>
      <p:sp>
        <p:nvSpPr>
          <p:cNvPr id="3" name="Rectangle 2">
            <a:extLst>
              <a:ext uri="{FF2B5EF4-FFF2-40B4-BE49-F238E27FC236}">
                <a16:creationId xmlns:a16="http://schemas.microsoft.com/office/drawing/2014/main" id="{1AD799BA-A8ED-80F2-E6D6-90CF99BFA74F}"/>
              </a:ext>
            </a:extLst>
          </p:cNvPr>
          <p:cNvSpPr/>
          <p:nvPr/>
        </p:nvSpPr>
        <p:spPr>
          <a:xfrm>
            <a:off x="3648612" y="735648"/>
            <a:ext cx="7807268" cy="4649350"/>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b="1" dirty="0">
                <a:latin typeface="Arial" panose="020B0604020202020204" pitchFamily="34" charset="0"/>
                <a:ea typeface="Times New Roman" panose="02020603050405020304" pitchFamily="18" charset="0"/>
                <a:cs typeface="Arial" panose="020B0604020202020204" pitchFamily="34" charset="0"/>
              </a:rPr>
              <a:t>PAN is established to payback to the community </a:t>
            </a:r>
          </a:p>
          <a:p>
            <a:pPr marL="342900" indent="-342900" algn="just">
              <a:lnSpc>
                <a:spcPct val="150000"/>
              </a:lnSpc>
              <a:buFont typeface="Arial" panose="020B0604020202020204" pitchFamily="34" charset="0"/>
              <a:buChar char="•"/>
            </a:pPr>
            <a:r>
              <a:rPr lang="en-US" sz="2000" b="1" dirty="0">
                <a:latin typeface="Arial" panose="020B0604020202020204" pitchFamily="34" charset="0"/>
                <a:ea typeface="Times New Roman" panose="02020603050405020304" pitchFamily="18" charset="0"/>
                <a:cs typeface="Arial" panose="020B0604020202020204" pitchFamily="34" charset="0"/>
              </a:rPr>
              <a:t>PAN does not have any affiliation with politics, race and religion. </a:t>
            </a:r>
          </a:p>
          <a:p>
            <a:pPr marL="342900" indent="-342900" algn="just">
              <a:lnSpc>
                <a:spcPct val="150000"/>
              </a:lnSpc>
              <a:buFont typeface="Arial" panose="020B0604020202020204" pitchFamily="34" charset="0"/>
              <a:buChar char="•"/>
            </a:pPr>
            <a:r>
              <a:rPr lang="en-US" sz="2000" b="1" dirty="0">
                <a:latin typeface="Arial" panose="020B0604020202020204" pitchFamily="34" charset="0"/>
                <a:ea typeface="Times New Roman" panose="02020603050405020304" pitchFamily="18" charset="0"/>
                <a:cs typeface="Arial" panose="020B0604020202020204" pitchFamily="34" charset="0"/>
              </a:rPr>
              <a:t>Friendship, share and support  are key principles of PAN </a:t>
            </a:r>
          </a:p>
          <a:p>
            <a:pPr marL="342900" indent="-342900" algn="just">
              <a:lnSpc>
                <a:spcPct val="150000"/>
              </a:lnSpc>
              <a:buFont typeface="Arial" panose="020B0604020202020204" pitchFamily="34" charset="0"/>
              <a:buChar char="•"/>
            </a:pPr>
            <a:endParaRPr lang="en-US" sz="2400" b="1" dirty="0">
              <a:solidFill>
                <a:srgbClr val="0000FF"/>
              </a:solidFill>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400" b="1" dirty="0">
              <a:solidFill>
                <a:srgbClr val="0000FF"/>
              </a:solidFill>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400" b="1" dirty="0">
              <a:solidFill>
                <a:srgbClr val="0000FF"/>
              </a:solidFill>
              <a:latin typeface="Arial" panose="020B0604020202020204" pitchFamily="34" charset="0"/>
              <a:ea typeface="Times New Roman" panose="02020603050405020304" pitchFamily="18" charset="0"/>
              <a:cs typeface="Arial" panose="020B0604020202020204" pitchFamily="34" charset="0"/>
            </a:endParaRPr>
          </a:p>
          <a:p>
            <a:pPr marL="285750" indent="-285750">
              <a:lnSpc>
                <a:spcPct val="150000"/>
              </a:lnSpc>
              <a:buFont typeface="Arial" panose="020B0604020202020204" pitchFamily="34" charset="0"/>
              <a:buChar char="•"/>
            </a:pPr>
            <a:endParaRPr lang="en-US" sz="2400" b="1" dirty="0">
              <a:solidFill>
                <a:srgbClr val="0000FF"/>
              </a:solidFill>
              <a:latin typeface="Arial" panose="020B0604020202020204" pitchFamily="34" charset="0"/>
              <a:ea typeface="Times New Roman" panose="02020603050405020304" pitchFamily="18" charset="0"/>
              <a:cs typeface="Arial" panose="020B0604020202020204" pitchFamily="34" charset="0"/>
            </a:endParaRPr>
          </a:p>
          <a:p>
            <a:pPr>
              <a:lnSpc>
                <a:spcPct val="150000"/>
              </a:lnSpc>
            </a:pPr>
            <a:r>
              <a:rPr lang="en-US" sz="2400" b="1" dirty="0">
                <a:solidFill>
                  <a:srgbClr val="0000FF"/>
                </a:solidFill>
                <a:latin typeface="Arial" panose="020B0604020202020204" pitchFamily="34" charset="0"/>
                <a:ea typeface="Times New Roman" panose="02020603050405020304" pitchFamily="18" charset="0"/>
                <a:cs typeface="Arial" panose="020B0604020202020204" pitchFamily="34" charset="0"/>
              </a:rPr>
              <a:t>  </a:t>
            </a:r>
            <a:endParaRPr lang="en-MY" sz="2400" dirty="0"/>
          </a:p>
        </p:txBody>
      </p:sp>
    </p:spTree>
    <p:extLst>
      <p:ext uri="{BB962C8B-B14F-4D97-AF65-F5344CB8AC3E}">
        <p14:creationId xmlns:p14="http://schemas.microsoft.com/office/powerpoint/2010/main" val="2174377265"/>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344</TotalTime>
  <Words>559</Words>
  <Application>Microsoft Office PowerPoint</Application>
  <PresentationFormat>Widescreen</PresentationFormat>
  <Paragraphs>69</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Corbel</vt:lpstr>
      <vt:lpstr>Wingdings 2</vt:lpstr>
      <vt:lpstr>Frame</vt:lpstr>
      <vt:lpstr>PowerPoint Presentation</vt:lpstr>
      <vt:lpstr>How it all started</vt:lpstr>
      <vt:lpstr>Registered in USA as Non-Profit</vt:lpstr>
      <vt:lpstr>Mission  and  Vision</vt:lpstr>
      <vt:lpstr>Objectives</vt:lpstr>
      <vt:lpstr>Strategic Framework</vt:lpstr>
      <vt:lpstr>ORG Chart</vt:lpstr>
      <vt:lpstr>Activities Past One Year</vt:lpstr>
      <vt:lpstr>Activities Past One Year</vt:lpstr>
      <vt:lpstr>Challenges</vt:lpstr>
      <vt:lpstr>Short Term Plan</vt:lpstr>
      <vt:lpstr>Long Term Plan</vt:lpstr>
      <vt:lpstr>Class of  2001 E.C 1993 E.C 1994 E.C 2006 E.C</vt:lpstr>
      <vt:lpstr>Class of  1995 E.C 1999 E.C</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Bekalu Molla</dc:creator>
  <cp:lastModifiedBy>Birhanu Sendek</cp:lastModifiedBy>
  <cp:revision>4</cp:revision>
  <dcterms:created xsi:type="dcterms:W3CDTF">2022-05-20T00:15:22Z</dcterms:created>
  <dcterms:modified xsi:type="dcterms:W3CDTF">2022-08-20T04:47:29Z</dcterms:modified>
</cp:coreProperties>
</file>